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1"/>
    <p:sldMasterId id="2147483691" r:id="rId2"/>
  </p:sldMasterIdLst>
  <p:notesMasterIdLst>
    <p:notesMasterId r:id="rId21"/>
  </p:notesMasterIdLst>
  <p:handoutMasterIdLst>
    <p:handoutMasterId r:id="rId22"/>
  </p:handoutMasterIdLst>
  <p:sldIdLst>
    <p:sldId id="318" r:id="rId3"/>
    <p:sldId id="321" r:id="rId4"/>
    <p:sldId id="349" r:id="rId5"/>
    <p:sldId id="350" r:id="rId6"/>
    <p:sldId id="361" r:id="rId7"/>
    <p:sldId id="364" r:id="rId8"/>
    <p:sldId id="363" r:id="rId9"/>
    <p:sldId id="362" r:id="rId10"/>
    <p:sldId id="365" r:id="rId11"/>
    <p:sldId id="367" r:id="rId12"/>
    <p:sldId id="366" r:id="rId13"/>
    <p:sldId id="368" r:id="rId14"/>
    <p:sldId id="369" r:id="rId15"/>
    <p:sldId id="370" r:id="rId16"/>
    <p:sldId id="371" r:id="rId17"/>
    <p:sldId id="372" r:id="rId18"/>
    <p:sldId id="373" r:id="rId19"/>
    <p:sldId id="294" r:id="rId2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1620" userDrawn="1">
          <p15:clr>
            <a:srgbClr val="A4A3A4"/>
          </p15:clr>
        </p15:guide>
        <p15:guide id="7" pos="5470">
          <p15:clr>
            <a:srgbClr val="A4A3A4"/>
          </p15:clr>
        </p15:guide>
        <p15:guide id="8" pos="28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CE3E"/>
    <a:srgbClr val="0071C5"/>
    <a:srgbClr val="F83308"/>
    <a:srgbClr val="FD9208"/>
    <a:srgbClr val="009FDF"/>
    <a:srgbClr val="F3D54E"/>
    <a:srgbClr val="003C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54" autoAdjust="0"/>
    <p:restoredTop sz="94634" autoAdjust="0"/>
  </p:normalViewPr>
  <p:slideViewPr>
    <p:cSldViewPr snapToGrid="0">
      <p:cViewPr varScale="1">
        <p:scale>
          <a:sx n="212" d="100"/>
          <a:sy n="212" d="100"/>
        </p:scale>
        <p:origin x="216" y="116"/>
      </p:cViewPr>
      <p:guideLst>
        <p:guide orient="horz" pos="1620"/>
        <p:guide pos="5470"/>
        <p:guide pos="28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6" d="100"/>
        <a:sy n="86" d="100"/>
      </p:scale>
      <p:origin x="0" y="0"/>
    </p:cViewPr>
  </p:sorterViewPr>
  <p:notesViewPr>
    <p:cSldViewPr snapToGrid="0" showGuides="1">
      <p:cViewPr varScale="1">
        <p:scale>
          <a:sx n="63" d="100"/>
          <a:sy n="63" d="100"/>
        </p:scale>
        <p:origin x="2285" y="53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Intel Clear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FD7B2-88A6-E34E-8EF8-CB0C7BA47ADD}" type="datetimeFigureOut">
              <a:rPr lang="en-US" smtClean="0">
                <a:latin typeface="Intel Clear"/>
              </a:rPr>
              <a:pPr/>
              <a:t>04-Jul-21</a:t>
            </a:fld>
            <a:endParaRPr lang="en-US" dirty="0">
              <a:latin typeface="Intel Clea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Intel Clear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CFA4E-18EB-6D49-8DE2-7A74038C2C1C}" type="slidenum">
              <a:rPr lang="en-US" smtClean="0">
                <a:latin typeface="Intel Clear"/>
              </a:rPr>
              <a:pPr/>
              <a:t>‹#›</a:t>
            </a:fld>
            <a:endParaRPr lang="en-US" dirty="0">
              <a:latin typeface="Intel Clear"/>
            </a:endParaRPr>
          </a:p>
        </p:txBody>
      </p:sp>
    </p:spTree>
    <p:extLst>
      <p:ext uri="{BB962C8B-B14F-4D97-AF65-F5344CB8AC3E}">
        <p14:creationId xmlns:p14="http://schemas.microsoft.com/office/powerpoint/2010/main" val="91299412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eg>
</file>

<file path=ppt/media/image11.png>
</file>

<file path=ppt/media/image13.png>
</file>

<file path=ppt/media/image14.png>
</file>

<file path=ppt/media/image15.png>
</file>

<file path=ppt/media/image17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ntel Clea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ntel Clear"/>
              </a:defRPr>
            </a:lvl1pPr>
          </a:lstStyle>
          <a:p>
            <a:fld id="{ED7FC5FE-6F0D-D34A-8EE6-C95B4F5F4DC8}" type="datetimeFigureOut">
              <a:rPr lang="en-US" smtClean="0"/>
              <a:pPr/>
              <a:t>04-Jul-21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ntel Clea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ntel Clear"/>
              </a:defRPr>
            </a:lvl1pPr>
          </a:lstStyle>
          <a:p>
            <a:fld id="{D61C8689-8455-3546-ADF9-3B7273760F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4292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073A99-573F-0C42-84F0-9F8D3B98F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692441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919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207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Bottom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2574131"/>
            <a:ext cx="9144000" cy="219471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5"/>
            <a:ext cx="4006851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678363" y="1203325"/>
            <a:ext cx="4005264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09487" y="4975795"/>
            <a:ext cx="1846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000" dirty="0">
              <a:solidFill>
                <a:schemeClr val="tx2"/>
              </a:solidFill>
              <a:cs typeface="Intel Clear"/>
            </a:endParaRPr>
          </a:p>
        </p:txBody>
      </p:sp>
      <p:sp>
        <p:nvSpPr>
          <p:cNvPr id="10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68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4678363" y="1"/>
            <a:ext cx="4465637" cy="476884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4006850" cy="86868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4" y="1325244"/>
            <a:ext cx="4006850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2900421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tx2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white section break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2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72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2_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83CB34-7304-ED41-AF00-05CDDF90D7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3153859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1A6966-524D-364A-9F32-0520C94D5D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3201034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1110112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2234882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4000" b="0" baseline="0">
                <a:solidFill>
                  <a:schemeClr val="accent2"/>
                </a:solidFill>
                <a:latin typeface="Intel Clear"/>
                <a:ea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40pt Intel Clear Light Body.</a:t>
            </a:r>
            <a:br>
              <a:rPr lang="en-US" dirty="0"/>
            </a:br>
            <a:r>
              <a:rPr lang="en-US" dirty="0"/>
              <a:t>For content that is not a section, but has a big idea in text only.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1101794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4000" b="0" cap="none" spc="0" baseline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40pt Intel Clear Heading</a:t>
            </a:r>
          </a:p>
        </p:txBody>
      </p:sp>
    </p:spTree>
    <p:extLst>
      <p:ext uri="{BB962C8B-B14F-4D97-AF65-F5344CB8AC3E}">
        <p14:creationId xmlns:p14="http://schemas.microsoft.com/office/powerpoint/2010/main" val="400125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Section Break Image">
    <p:bg>
      <p:bgPr>
        <a:gradFill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260088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 blue section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348787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3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9144000" cy="2574131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>
                <a:solidFill>
                  <a:srgbClr val="0071C5"/>
                </a:solidFill>
              </a:defRPr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</p:spTree>
    <p:extLst>
      <p:ext uri="{BB962C8B-B14F-4D97-AF65-F5344CB8AC3E}">
        <p14:creationId xmlns:p14="http://schemas.microsoft.com/office/powerpoint/2010/main" val="384376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6"/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16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3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AD3550-441D-0F48-9656-F28389FF4C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692441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34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961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.psf\Home\Desktop\Intel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7432" y="1875130"/>
            <a:ext cx="2108795" cy="1389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7009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t_experience_hrz_wht_rgb_300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779" y="1874822"/>
            <a:ext cx="3646443" cy="151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831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073A99-573F-0C42-84F0-9F8D3B98F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692441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8273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3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AD3550-441D-0F48-9656-F28389FF4C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692441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0254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073A99-573F-0C42-84F0-9F8D3B98F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430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AD3550-441D-0F48-9656-F28389FF4C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389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gradFill>
          <a:gsLst>
            <a:gs pos="30000">
              <a:schemeClr val="tx2"/>
            </a:gs>
            <a:gs pos="100000">
              <a:srgbClr val="009FDF"/>
            </a:gs>
            <a:gs pos="65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image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493008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</p:spTree>
    <p:extLst>
      <p:ext uri="{BB962C8B-B14F-4D97-AF65-F5344CB8AC3E}">
        <p14:creationId xmlns:p14="http://schemas.microsoft.com/office/powerpoint/2010/main" val="4029503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defRPr>
            </a:lvl1pPr>
          </a:lstStyle>
          <a:p>
            <a:r>
              <a:rPr lang="en-US" dirty="0"/>
              <a:t>33pt Intel Clear Pro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455613" y="1203325"/>
            <a:ext cx="8228012" cy="3425825"/>
          </a:xfrm>
        </p:spPr>
        <p:txBody>
          <a:bodyPr/>
          <a:lstStyle>
            <a:lvl1pPr>
              <a:defRPr>
                <a:solidFill>
                  <a:srgbClr val="0071C5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800">
                <a:solidFill>
                  <a:schemeClr val="tx2"/>
                </a:solidFill>
              </a:defRPr>
            </a:lvl3pPr>
            <a:lvl4pPr>
              <a:defRPr sz="1600"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18pt Intel Clear bullet one</a:t>
            </a:r>
          </a:p>
          <a:p>
            <a:pPr lvl="2"/>
            <a:r>
              <a:rPr lang="en-US" dirty="0"/>
              <a:t>18pt Intel Clear sub-bullet</a:t>
            </a:r>
          </a:p>
          <a:p>
            <a:pPr lvl="3"/>
            <a:r>
              <a:rPr lang="en-US" dirty="0"/>
              <a:t>16pt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3186082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830763" y="943430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endParaRPr lang="en-US" sz="1100" dirty="0">
              <a:latin typeface="Arial"/>
            </a:endParaRP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830763" y="2843897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endParaRPr lang="en-US" sz="11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69493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073A99-573F-0C42-84F0-9F8D3B98F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682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678363" y="1203324"/>
            <a:ext cx="4005264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658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Attribu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5613" y="1203325"/>
            <a:ext cx="8228013" cy="3425825"/>
          </a:xfrm>
        </p:spPr>
        <p:txBody>
          <a:bodyPr anchor="ctr" anchorCtr="0"/>
          <a:lstStyle>
            <a:lvl1pPr marL="190500" indent="-190500">
              <a:defRPr sz="3600" b="1" baseline="0">
                <a:solidFill>
                  <a:schemeClr val="accent1"/>
                </a:solidFill>
                <a:latin typeface="+mn-lt"/>
                <a:cs typeface="Intel Clear"/>
              </a:defRPr>
            </a:lvl1pPr>
            <a:lvl2pPr marL="417513" indent="-225425">
              <a:buFont typeface="Intel Clear" pitchFamily="34" charset="0"/>
              <a:buChar char="–"/>
              <a:defRPr sz="1200" baseline="0">
                <a:latin typeface="+mn-lt"/>
                <a:cs typeface="Intel Clear" panose="020B0604020203020204" pitchFamily="34" charset="0"/>
              </a:defRPr>
            </a:lvl2pPr>
            <a:lvl3pPr marL="685800" indent="-228600">
              <a:buFont typeface="Intel Clear" pitchFamily="34" charset="0"/>
              <a:buChar char="–"/>
              <a:defRPr sz="1200">
                <a:latin typeface="+mn-lt"/>
              </a:defRPr>
            </a:lvl3pPr>
            <a:lvl4pPr>
              <a:buFont typeface="Intel Clear" pitchFamily="34" charset="0"/>
              <a:buChar char="–"/>
              <a:defRPr sz="1100">
                <a:latin typeface="+mn-lt"/>
              </a:defRPr>
            </a:lvl4pPr>
            <a:lvl5pPr>
              <a:buFont typeface="Intel Clear" pitchFamily="34" charset="0"/>
              <a:buChar char="–"/>
              <a:defRPr sz="1050">
                <a:latin typeface="+mn-lt"/>
              </a:defRPr>
            </a:lvl5pPr>
          </a:lstStyle>
          <a:p>
            <a:pPr lvl="0"/>
            <a:r>
              <a:rPr lang="en-US" dirty="0"/>
              <a:t>“36pt Intel Clear Bold Text”</a:t>
            </a:r>
          </a:p>
          <a:p>
            <a:pPr lvl="1"/>
            <a:r>
              <a:rPr lang="en-US" dirty="0" err="1"/>
              <a:t>12pt</a:t>
            </a:r>
            <a:r>
              <a:rPr lang="en-US" dirty="0"/>
              <a:t> Attribution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86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758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Bottom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2574131"/>
            <a:ext cx="9144000" cy="219471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5"/>
            <a:ext cx="4006851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678363" y="1203325"/>
            <a:ext cx="4005264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09487" y="4975795"/>
            <a:ext cx="1846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000" dirty="0">
              <a:solidFill>
                <a:schemeClr val="tx2"/>
              </a:solidFill>
              <a:cs typeface="Intel Clear"/>
            </a:endParaRPr>
          </a:p>
        </p:txBody>
      </p:sp>
      <p:sp>
        <p:nvSpPr>
          <p:cNvPr id="10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27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4678363" y="1"/>
            <a:ext cx="4465637" cy="476884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4006850" cy="86868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4" y="1325244"/>
            <a:ext cx="4006850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212661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tx2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white section break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2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85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2_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83CB34-7304-ED41-AF00-05CDDF90D7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2875753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1A6966-524D-364A-9F32-0520C94D5D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415824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109834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2234882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4000" b="0" baseline="0">
                <a:solidFill>
                  <a:schemeClr val="accent2"/>
                </a:solidFill>
                <a:latin typeface="Intel Clear"/>
                <a:ea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40pt Intel Clear Light Body.</a:t>
            </a:r>
            <a:br>
              <a:rPr lang="en-US" dirty="0"/>
            </a:br>
            <a:r>
              <a:rPr lang="en-US" dirty="0"/>
              <a:t>For content that is not a section, but has a big idea in text only.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1101794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4000" b="0" cap="none" spc="0" baseline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40pt Intel Clear Heading</a:t>
            </a:r>
          </a:p>
        </p:txBody>
      </p:sp>
    </p:spTree>
    <p:extLst>
      <p:ext uri="{BB962C8B-B14F-4D97-AF65-F5344CB8AC3E}">
        <p14:creationId xmlns:p14="http://schemas.microsoft.com/office/powerpoint/2010/main" val="1070940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AD3550-441D-0F48-9656-F28389FF4C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181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Section Break Image">
    <p:bg>
      <p:bgPr>
        <a:gradFill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260088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 blue section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348787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3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9144000" cy="2574131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>
                <a:solidFill>
                  <a:srgbClr val="0071C5"/>
                </a:solidFill>
              </a:defRPr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</p:spTree>
    <p:extLst>
      <p:ext uri="{BB962C8B-B14F-4D97-AF65-F5344CB8AC3E}">
        <p14:creationId xmlns:p14="http://schemas.microsoft.com/office/powerpoint/2010/main" val="238458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6"/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450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885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.psf\Home\Desktop\Intel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7432" y="1875130"/>
            <a:ext cx="2108795" cy="1389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8015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t_experience_hrz_wht_rgb_300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779" y="1874822"/>
            <a:ext cx="3646443" cy="151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963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gradFill>
          <a:gsLst>
            <a:gs pos="30000">
              <a:schemeClr val="tx2"/>
            </a:gs>
            <a:gs pos="100000">
              <a:srgbClr val="009FDF"/>
            </a:gs>
            <a:gs pos="65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image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493008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</p:spTree>
    <p:extLst>
      <p:ext uri="{BB962C8B-B14F-4D97-AF65-F5344CB8AC3E}">
        <p14:creationId xmlns:p14="http://schemas.microsoft.com/office/powerpoint/2010/main" val="180832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defRPr>
            </a:lvl1pPr>
          </a:lstStyle>
          <a:p>
            <a:r>
              <a:rPr lang="en-US" dirty="0"/>
              <a:t>33pt Intel Clear Pro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455613" y="1203325"/>
            <a:ext cx="8228012" cy="3425825"/>
          </a:xfrm>
        </p:spPr>
        <p:txBody>
          <a:bodyPr/>
          <a:lstStyle>
            <a:lvl1pPr>
              <a:defRPr>
                <a:solidFill>
                  <a:srgbClr val="0071C5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800">
                <a:solidFill>
                  <a:schemeClr val="tx2"/>
                </a:solidFill>
              </a:defRPr>
            </a:lvl3pPr>
            <a:lvl4pPr>
              <a:defRPr sz="1600"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18pt Intel Clear bullet one</a:t>
            </a:r>
          </a:p>
          <a:p>
            <a:pPr lvl="2"/>
            <a:r>
              <a:rPr lang="en-US" dirty="0"/>
              <a:t>18pt Intel Clear sub-bullet</a:t>
            </a:r>
          </a:p>
          <a:p>
            <a:pPr lvl="3"/>
            <a:r>
              <a:rPr lang="en-US" dirty="0"/>
              <a:t>16pt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1358511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830763" y="943430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r>
              <a:rPr lang="en-US" sz="1100">
                <a:latin typeface="Arial"/>
              </a:rPr>
              <a:t>Click icon to add picture</a:t>
            </a:r>
            <a:endParaRPr lang="en-US" sz="1100" dirty="0">
              <a:latin typeface="Arial"/>
            </a:endParaRP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830763" y="2843897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r>
              <a:rPr lang="en-US" sz="1100">
                <a:latin typeface="Arial"/>
              </a:rPr>
              <a:t>Click icon to add picture</a:t>
            </a:r>
            <a:endParaRPr lang="en-US" sz="11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8914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678363" y="1203324"/>
            <a:ext cx="4005264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063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Attribu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5613" y="1203325"/>
            <a:ext cx="8228013" cy="3425825"/>
          </a:xfrm>
        </p:spPr>
        <p:txBody>
          <a:bodyPr anchor="ctr" anchorCtr="0"/>
          <a:lstStyle>
            <a:lvl1pPr marL="190500" indent="-190500">
              <a:defRPr sz="3600" b="1" baseline="0">
                <a:solidFill>
                  <a:schemeClr val="accent1"/>
                </a:solidFill>
                <a:latin typeface="+mn-lt"/>
                <a:cs typeface="Intel Clear"/>
              </a:defRPr>
            </a:lvl1pPr>
            <a:lvl2pPr marL="417513" indent="-225425">
              <a:buFont typeface="Intel Clear" pitchFamily="34" charset="0"/>
              <a:buChar char="–"/>
              <a:defRPr sz="1200" baseline="0">
                <a:latin typeface="+mn-lt"/>
                <a:cs typeface="Intel Clear" panose="020B0604020203020204" pitchFamily="34" charset="0"/>
              </a:defRPr>
            </a:lvl2pPr>
            <a:lvl3pPr marL="685800" indent="-228600">
              <a:buFont typeface="Intel Clear" pitchFamily="34" charset="0"/>
              <a:buChar char="–"/>
              <a:defRPr sz="1200">
                <a:latin typeface="+mn-lt"/>
              </a:defRPr>
            </a:lvl3pPr>
            <a:lvl4pPr>
              <a:buFont typeface="Intel Clear" pitchFamily="34" charset="0"/>
              <a:buChar char="–"/>
              <a:defRPr sz="1100">
                <a:latin typeface="+mn-lt"/>
              </a:defRPr>
            </a:lvl4pPr>
            <a:lvl5pPr>
              <a:buFont typeface="Intel Clear" pitchFamily="34" charset="0"/>
              <a:buChar char="–"/>
              <a:defRPr sz="1050">
                <a:latin typeface="+mn-lt"/>
              </a:defRPr>
            </a:lvl5pPr>
          </a:lstStyle>
          <a:p>
            <a:pPr lvl="0"/>
            <a:r>
              <a:rPr lang="en-US" dirty="0"/>
              <a:t>“36pt Intel Clear Bold Text”</a:t>
            </a:r>
          </a:p>
          <a:p>
            <a:pPr lvl="1"/>
            <a:r>
              <a:rPr lang="en-US" dirty="0" err="1"/>
              <a:t>12pt</a:t>
            </a:r>
            <a:r>
              <a:rPr lang="en-US" dirty="0"/>
              <a:t> Attribution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946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image" Target="../media/image1.jpg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3BF46A5-D99E-714B-96C7-B8EACE0125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4"/>
          <a:srcRect t="92533"/>
          <a:stretch/>
        </p:blipFill>
        <p:spPr>
          <a:xfrm>
            <a:off x="0" y="4759452"/>
            <a:ext cx="9144000" cy="384048"/>
          </a:xfrm>
          <a:prstGeom prst="rect">
            <a:avLst/>
          </a:prstGeom>
        </p:spPr>
      </p:pic>
      <p:pic>
        <p:nvPicPr>
          <p:cNvPr id="11" name="Picture 2" descr="\\.psf\Home\Desktop\Intel.png"/>
          <p:cNvPicPr>
            <a:picLocks noChangeAspect="1" noChangeArrowheads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9915" y="4830589"/>
            <a:ext cx="364336" cy="240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8718551" y="4824510"/>
            <a:ext cx="2381" cy="237744"/>
          </a:xfrm>
          <a:prstGeom prst="line">
            <a:avLst/>
          </a:prstGeom>
          <a:ln w="952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5613" y="310130"/>
            <a:ext cx="8229600" cy="8686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33pt Intel Clear Pro Headline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5613" y="1203325"/>
            <a:ext cx="8228012" cy="34258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16pt Intel Clear bullet one</a:t>
            </a:r>
          </a:p>
          <a:p>
            <a:pPr lvl="2"/>
            <a:r>
              <a:rPr lang="en-US" dirty="0"/>
              <a:t>16pt Intel Clear sub-bullet</a:t>
            </a:r>
          </a:p>
          <a:p>
            <a:pPr lvl="3"/>
            <a:r>
              <a:rPr lang="en-US" dirty="0" err="1"/>
              <a:t>14pt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72352" y="4824387"/>
            <a:ext cx="2133600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bg1"/>
                </a:solidFill>
                <a:latin typeface="+mn-lt"/>
                <a:cs typeface="Intel Clear"/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C06F2D-A48C-414B-96E9-DB0F3CD67C4D}"/>
              </a:ext>
            </a:extLst>
          </p:cNvPr>
          <p:cNvSpPr txBox="1"/>
          <p:nvPr userDrawn="1"/>
        </p:nvSpPr>
        <p:spPr>
          <a:xfrm>
            <a:off x="455613" y="4809976"/>
            <a:ext cx="1263166" cy="246221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Scale Your Innovation</a:t>
            </a:r>
          </a:p>
        </p:txBody>
      </p:sp>
    </p:spTree>
    <p:extLst>
      <p:ext uri="{BB962C8B-B14F-4D97-AF65-F5344CB8AC3E}">
        <p14:creationId xmlns:p14="http://schemas.microsoft.com/office/powerpoint/2010/main" val="3786227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714" r:id="rId3"/>
    <p:sldLayoutId id="2147483715" r:id="rId4"/>
    <p:sldLayoutId id="2147483674" r:id="rId5"/>
    <p:sldLayoutId id="2147483650" r:id="rId6"/>
    <p:sldLayoutId id="2147483684" r:id="rId7"/>
    <p:sldLayoutId id="2147483652" r:id="rId8"/>
    <p:sldLayoutId id="2147483660" r:id="rId9"/>
    <p:sldLayoutId id="2147483668" r:id="rId10"/>
    <p:sldLayoutId id="2147483669" r:id="rId11"/>
    <p:sldLayoutId id="2147483670" r:id="rId12"/>
    <p:sldLayoutId id="2147483672" r:id="rId13"/>
    <p:sldLayoutId id="2147483690" r:id="rId14"/>
    <p:sldLayoutId id="2147483689" r:id="rId15"/>
    <p:sldLayoutId id="2147483651" r:id="rId16"/>
    <p:sldLayoutId id="2147483677" r:id="rId17"/>
    <p:sldLayoutId id="2147483665" r:id="rId18"/>
    <p:sldLayoutId id="2147483654" r:id="rId19"/>
    <p:sldLayoutId id="2147483655" r:id="rId20"/>
    <p:sldLayoutId id="2147483676" r:id="rId21"/>
    <p:sldLayoutId id="2147483681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3300" b="0" i="0" kern="1200" spc="0" baseline="0">
          <a:solidFill>
            <a:schemeClr val="tx2"/>
          </a:solidFill>
          <a:latin typeface="Intel Clear Pro" panose="020B0804020202060201" pitchFamily="34" charset="77"/>
          <a:ea typeface="Intel Clear Pro" panose="020B0804020202060201" pitchFamily="34" charset="77"/>
          <a:cs typeface="Intel Clear Pro" panose="020B0804020202060201" pitchFamily="34" charset="77"/>
        </a:defRPr>
      </a:lvl1pPr>
    </p:titleStyle>
    <p:bodyStyle>
      <a:lvl1pPr marL="0" indent="0" algn="l" defTabSz="457200" rtl="0" eaLnBrk="1" latinLnBrk="0" hangingPunct="1">
        <a:spcBef>
          <a:spcPts val="1200"/>
        </a:spcBef>
        <a:spcAft>
          <a:spcPts val="0"/>
        </a:spcAft>
        <a:buFont typeface="Wingdings" panose="05000000000000000000" pitchFamily="2" charset="2"/>
        <a:buNone/>
        <a:defRPr sz="1800" b="0" kern="1200">
          <a:solidFill>
            <a:srgbClr val="0071C5"/>
          </a:solidFill>
          <a:latin typeface="+mn-lt"/>
          <a:ea typeface="+mn-ea"/>
          <a:cs typeface="Intel Clear" panose="020B0604020203020204" pitchFamily="34" charset="0"/>
        </a:defRPr>
      </a:lvl1pPr>
      <a:lvl2pPr marL="225425" indent="-225425" algn="l" defTabSz="457200" rtl="0" eaLnBrk="1" latinLnBrk="0" hangingPunct="1">
        <a:spcBef>
          <a:spcPts val="1200"/>
        </a:spcBef>
        <a:buFont typeface="Wingdings" charset="2"/>
        <a:buChar char="§"/>
        <a:defRPr sz="1600" kern="1200" baseline="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2pPr>
      <a:lvl3pPr marL="571500" indent="-228600" algn="l" defTabSz="457200" rtl="0" eaLnBrk="1" latinLnBrk="0" hangingPunct="1">
        <a:spcBef>
          <a:spcPts val="800"/>
        </a:spcBef>
        <a:buFont typeface="Intel Clear" panose="020B0604020203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3pPr>
      <a:lvl4pPr marL="969963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4pPr>
      <a:lvl5pPr marL="1319213" indent="-228600" algn="l" defTabSz="457200" rtl="0" eaLnBrk="1" latinLnBrk="0" hangingPunct="1">
        <a:spcBef>
          <a:spcPct val="20000"/>
        </a:spcBef>
        <a:buFont typeface="Intel Clear" panose="020B0604020203020204" pitchFamily="34" charset="0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B1CEF42-63D0-6F46-A408-1623CB42B5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4"/>
          <a:srcRect t="92533"/>
          <a:stretch/>
        </p:blipFill>
        <p:spPr>
          <a:xfrm>
            <a:off x="0" y="4759452"/>
            <a:ext cx="9144000" cy="384048"/>
          </a:xfrm>
          <a:prstGeom prst="rect">
            <a:avLst/>
          </a:prstGeom>
        </p:spPr>
      </p:pic>
      <p:pic>
        <p:nvPicPr>
          <p:cNvPr id="11" name="Picture 2" descr="\\.psf\Home\Desktop\Intel.png"/>
          <p:cNvPicPr>
            <a:picLocks noChangeAspect="1" noChangeArrowheads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9915" y="4830589"/>
            <a:ext cx="364336" cy="240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8718551" y="4824510"/>
            <a:ext cx="2381" cy="237744"/>
          </a:xfrm>
          <a:prstGeom prst="line">
            <a:avLst/>
          </a:prstGeom>
          <a:ln w="952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5613" y="310130"/>
            <a:ext cx="8229600" cy="8686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33pt Intel Clear Pro Headline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5613" y="1203325"/>
            <a:ext cx="8228012" cy="34258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16pt Intel Clear bullet one</a:t>
            </a:r>
          </a:p>
          <a:p>
            <a:pPr lvl="2"/>
            <a:r>
              <a:rPr lang="en-US" dirty="0"/>
              <a:t>16pt Intel Clear sub-bullet</a:t>
            </a:r>
          </a:p>
          <a:p>
            <a:pPr lvl="3"/>
            <a:r>
              <a:rPr lang="en-US" dirty="0" err="1"/>
              <a:t>14pt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72352" y="4824387"/>
            <a:ext cx="2133600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bg1"/>
                </a:solidFill>
                <a:latin typeface="+mn-lt"/>
                <a:cs typeface="Intel Clear"/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DB9911-7C11-FF44-91CB-947A6460653E}"/>
              </a:ext>
            </a:extLst>
          </p:cNvPr>
          <p:cNvSpPr txBox="1"/>
          <p:nvPr userDrawn="1"/>
        </p:nvSpPr>
        <p:spPr>
          <a:xfrm>
            <a:off x="455613" y="4809976"/>
            <a:ext cx="2678618" cy="246221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One Platform for the Intersection of AI and HPC</a:t>
            </a:r>
          </a:p>
        </p:txBody>
      </p:sp>
    </p:spTree>
    <p:extLst>
      <p:ext uri="{BB962C8B-B14F-4D97-AF65-F5344CB8AC3E}">
        <p14:creationId xmlns:p14="http://schemas.microsoft.com/office/powerpoint/2010/main" val="2436938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716" r:id="rId3"/>
    <p:sldLayoutId id="2147483717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09" r:id="rId18"/>
    <p:sldLayoutId id="2147483710" r:id="rId19"/>
    <p:sldLayoutId id="2147483711" r:id="rId20"/>
    <p:sldLayoutId id="2147483712" r:id="rId21"/>
    <p:sldLayoutId id="2147483713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3300" b="0" i="0" kern="1200" spc="0" baseline="0">
          <a:solidFill>
            <a:schemeClr val="tx2"/>
          </a:solidFill>
          <a:latin typeface="Intel Clear Pro" panose="020B0804020202060201" pitchFamily="34" charset="77"/>
          <a:ea typeface="Intel Clear Pro" panose="020B0804020202060201" pitchFamily="34" charset="77"/>
          <a:cs typeface="Intel Clear Pro" panose="020B0804020202060201" pitchFamily="34" charset="77"/>
        </a:defRPr>
      </a:lvl1pPr>
    </p:titleStyle>
    <p:bodyStyle>
      <a:lvl1pPr marL="0" indent="0" algn="l" defTabSz="457200" rtl="0" eaLnBrk="1" latinLnBrk="0" hangingPunct="1">
        <a:spcBef>
          <a:spcPts val="1200"/>
        </a:spcBef>
        <a:spcAft>
          <a:spcPts val="0"/>
        </a:spcAft>
        <a:buFont typeface="Wingdings" panose="05000000000000000000" pitchFamily="2" charset="2"/>
        <a:buNone/>
        <a:defRPr sz="1800" b="0" kern="1200">
          <a:solidFill>
            <a:srgbClr val="0071C5"/>
          </a:solidFill>
          <a:latin typeface="+mn-lt"/>
          <a:ea typeface="+mn-ea"/>
          <a:cs typeface="Intel Clear" panose="020B0604020203020204" pitchFamily="34" charset="0"/>
        </a:defRPr>
      </a:lvl1pPr>
      <a:lvl2pPr marL="225425" indent="-225425" algn="l" defTabSz="457200" rtl="0" eaLnBrk="1" latinLnBrk="0" hangingPunct="1">
        <a:spcBef>
          <a:spcPts val="1200"/>
        </a:spcBef>
        <a:buFont typeface="Wingdings" charset="2"/>
        <a:buChar char="§"/>
        <a:defRPr sz="1600" kern="1200" baseline="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2pPr>
      <a:lvl3pPr marL="571500" indent="-228600" algn="l" defTabSz="457200" rtl="0" eaLnBrk="1" latinLnBrk="0" hangingPunct="1">
        <a:spcBef>
          <a:spcPts val="800"/>
        </a:spcBef>
        <a:buFont typeface="Intel Clear" panose="020B0604020203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3pPr>
      <a:lvl4pPr marL="969963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4pPr>
      <a:lvl5pPr marL="1319213" indent="-228600" algn="l" defTabSz="457200" rtl="0" eaLnBrk="1" latinLnBrk="0" hangingPunct="1">
        <a:spcBef>
          <a:spcPct val="20000"/>
        </a:spcBef>
        <a:buFont typeface="Intel Clear" panose="020B0604020203020204" pitchFamily="34" charset="0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hyperlink" Target="https://en.wikipedia.org/wiki/Terminal_(electronics)" TargetMode="External"/><Relationship Id="rId7" Type="http://schemas.openxmlformats.org/officeDocument/2006/relationships/hyperlink" Target="https://en.wikipedia.org/wiki/Electric_field" TargetMode="External"/><Relationship Id="rId2" Type="http://schemas.openxmlformats.org/officeDocument/2006/relationships/hyperlink" Target="https://en.wikipedia.org/wiki/Passivity_(engineering)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en.wikipedia.org/wiki/Electrical_energy" TargetMode="External"/><Relationship Id="rId5" Type="http://schemas.openxmlformats.org/officeDocument/2006/relationships/hyperlink" Target="https://en.wikipedia.org/wiki/Electrical_resistance" TargetMode="External"/><Relationship Id="rId4" Type="http://schemas.openxmlformats.org/officeDocument/2006/relationships/hyperlink" Target="https://en.wikipedia.org/wiki/Electronic_component" TargetMode="External"/><Relationship Id="rId9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Semiconductor_device" TargetMode="External"/><Relationship Id="rId13" Type="http://schemas.openxmlformats.org/officeDocument/2006/relationships/image" Target="../media/image26.png"/><Relationship Id="rId3" Type="http://schemas.openxmlformats.org/officeDocument/2006/relationships/hyperlink" Target="https://en.wikipedia.org/wiki/Electronic_component" TargetMode="External"/><Relationship Id="rId7" Type="http://schemas.openxmlformats.org/officeDocument/2006/relationships/image" Target="../media/image25.png"/><Relationship Id="rId12" Type="http://schemas.openxmlformats.org/officeDocument/2006/relationships/hyperlink" Target="https://en.wikipedia.org/wiki/Electrical_power" TargetMode="External"/><Relationship Id="rId2" Type="http://schemas.openxmlformats.org/officeDocument/2006/relationships/hyperlink" Target="https://en.wikipedia.org/wiki/Terminal_(electronics)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en.wikipedia.org/wiki/Electrical_resistance_and_conductance" TargetMode="External"/><Relationship Id="rId11" Type="http://schemas.openxmlformats.org/officeDocument/2006/relationships/hyperlink" Target="https://en.wikipedia.org/wiki/Electronics" TargetMode="External"/><Relationship Id="rId5" Type="http://schemas.openxmlformats.org/officeDocument/2006/relationships/hyperlink" Target="https://en.wikipedia.org/wiki/Electrical_conductance" TargetMode="External"/><Relationship Id="rId10" Type="http://schemas.openxmlformats.org/officeDocument/2006/relationships/hyperlink" Target="https://en.wikipedia.org/wiki/Switch" TargetMode="External"/><Relationship Id="rId4" Type="http://schemas.openxmlformats.org/officeDocument/2006/relationships/hyperlink" Target="https://en.wikipedia.org/wiki/Electric_current" TargetMode="External"/><Relationship Id="rId9" Type="http://schemas.openxmlformats.org/officeDocument/2006/relationships/hyperlink" Target="https://en.wikipedia.org/wiki/Electronic_amplifier" TargetMode="External"/><Relationship Id="rId1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FAF33-66AC-4A4D-911B-84C4FCD6BB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Intel Maker’s ESP32 course – </a:t>
            </a:r>
            <a:br>
              <a:rPr lang="en-US" dirty="0"/>
            </a:br>
            <a:r>
              <a:rPr lang="en-US" dirty="0"/>
              <a:t>by intel’s makers community</a:t>
            </a:r>
            <a:br>
              <a:rPr lang="en-US" dirty="0"/>
            </a:br>
            <a:r>
              <a:rPr lang="en-US" dirty="0"/>
              <a:t>class 1.1 – I/</a:t>
            </a:r>
            <a:r>
              <a:rPr lang="en-US" dirty="0" err="1"/>
              <a:t>Os</a:t>
            </a:r>
            <a:r>
              <a:rPr lang="en-US" dirty="0"/>
              <a:t> Lab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984B77-B6A3-E84D-97B0-DCAFA66C43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Gil Tal.</a:t>
            </a:r>
          </a:p>
          <a:p>
            <a:r>
              <a:rPr lang="en-US" dirty="0"/>
              <a:t>Jun 2021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27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635820-3409-45B1-B7D6-FDABAA74B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E6FBD9-1B44-4211-9300-48341C090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56715"/>
          </a:xfrm>
        </p:spPr>
        <p:txBody>
          <a:bodyPr/>
          <a:lstStyle/>
          <a:p>
            <a:r>
              <a:rPr lang="en-US" dirty="0"/>
              <a:t>Analog Input\Output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72F187-94B4-404F-992A-3B70C78AA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242" y="665563"/>
            <a:ext cx="6376352" cy="407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318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88F43B-DEE9-40A3-A1A3-D6D0F272B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55940BF-5C20-40C2-815A-86CF53920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9694"/>
          </a:xfrm>
        </p:spPr>
        <p:txBody>
          <a:bodyPr/>
          <a:lstStyle/>
          <a:p>
            <a:r>
              <a:rPr lang="en-US" dirty="0"/>
              <a:t>Analog In/Out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E89C70-285C-4C2A-88A9-BAA508D90D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651" y="1840792"/>
            <a:ext cx="1930885" cy="9084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CF2B3F4-67ED-45B7-8EA7-D458053FA2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651" y="727528"/>
            <a:ext cx="5154532" cy="1059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3A5E5FF-EC59-4546-AFD6-59656CEF45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2999" y="1130258"/>
            <a:ext cx="3232191" cy="312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61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E066D67-39EE-436E-954D-209FC53FD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EDD5C6-D3DB-4552-8F7D-CB18D51C9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68707"/>
          </a:xfrm>
        </p:spPr>
        <p:txBody>
          <a:bodyPr/>
          <a:lstStyle/>
          <a:p>
            <a:r>
              <a:rPr lang="en-US" dirty="0"/>
              <a:t>Let's turn on the LED of our platform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BAE675-57B9-4EC3-BEAC-7F35B204C97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40515"/>
            <a:ext cx="8228012" cy="388863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Two LEDs are connected to the I/O expander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 Led connected to I/O 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Code: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1D98DA-FE84-451B-8C1E-FC990DFDE6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8553" y="2298160"/>
            <a:ext cx="3797626" cy="22858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A43057B-A9E8-43D4-94E7-EE39FFAC9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2035" y="1500282"/>
            <a:ext cx="3540676" cy="32643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8A86D4-0866-4FB5-ADA1-739DCC13C7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8352" y="12385"/>
            <a:ext cx="2446241" cy="2311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305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2CEFAB-AD68-48EC-96E6-606FE77AE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810BA4-89E9-426E-A5CD-0E5D683CC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71705"/>
          </a:xfrm>
        </p:spPr>
        <p:txBody>
          <a:bodyPr/>
          <a:lstStyle/>
          <a:p>
            <a:r>
              <a:rPr lang="en-US" dirty="0"/>
              <a:t>PWM - Pulse-width modulation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606F29-B118-425D-A94B-CF16F6A6DDC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680553"/>
            <a:ext cx="8228012" cy="394859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Enable us to generate a square waveform from basically 0 – 65KHz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can control the duty cycle of the generated waveform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be used to:</a:t>
            </a:r>
          </a:p>
          <a:p>
            <a:pPr marL="511175" lvl="1" indent="-285750">
              <a:buFont typeface="Arial" panose="020B0604020202020204" pitchFamily="34" charset="0"/>
              <a:buChar char="•"/>
            </a:pPr>
            <a:r>
              <a:rPr lang="en-US" dirty="0"/>
              <a:t>Generate music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pPr marL="511175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Control the luminance of a LED matrix</a:t>
            </a:r>
          </a:p>
          <a:p>
            <a:pPr marL="511175" lvl="1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Control the speed of a DC motor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065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E1E1C5B-02C5-4425-A65A-754C8A1A0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6E74F28-A638-4ADD-BDFC-0C5C313AA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77702"/>
          </a:xfrm>
        </p:spPr>
        <p:txBody>
          <a:bodyPr/>
          <a:lstStyle/>
          <a:p>
            <a:r>
              <a:rPr lang="en-US" dirty="0"/>
              <a:t>Communication between two devices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E76CD4-35C2-4B2B-82E1-FD6079CFFF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1820" y="713000"/>
            <a:ext cx="4004811" cy="40377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8AEBD8-B750-4417-AB94-52E0F04D708E}"/>
              </a:ext>
            </a:extLst>
          </p:cNvPr>
          <p:cNvSpPr txBox="1"/>
          <p:nvPr/>
        </p:nvSpPr>
        <p:spPr>
          <a:xfrm>
            <a:off x="215859" y="1265170"/>
            <a:ext cx="2818151" cy="1969770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3C71"/>
                </a:solidFill>
              </a:rPr>
              <a:t>This way we start communicating….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3C71"/>
                </a:solidFill>
              </a:rPr>
              <a:t>From basic messages to complex protocols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3C71"/>
                </a:solidFill>
              </a:rPr>
              <a:t>Many I/</a:t>
            </a:r>
            <a:r>
              <a:rPr lang="en-US" sz="1600" dirty="0" err="1">
                <a:solidFill>
                  <a:srgbClr val="003C71"/>
                </a:solidFill>
              </a:rPr>
              <a:t>Os</a:t>
            </a:r>
            <a:r>
              <a:rPr lang="en-US" sz="1600" dirty="0">
                <a:solidFill>
                  <a:srgbClr val="003C71"/>
                </a:solidFill>
              </a:rPr>
              <a:t> can used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3C71"/>
                </a:solidFill>
              </a:rPr>
              <a:t>I2C, UART and SPI are common and simple examples </a:t>
            </a:r>
          </a:p>
        </p:txBody>
      </p:sp>
    </p:spTree>
    <p:extLst>
      <p:ext uri="{BB962C8B-B14F-4D97-AF65-F5344CB8AC3E}">
        <p14:creationId xmlns:p14="http://schemas.microsoft.com/office/powerpoint/2010/main" val="212952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34EB1A-2475-5B44-BD4D-BDC45763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3C6D0A-8B55-9345-B774-BED156D9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447"/>
          </a:xfrm>
        </p:spPr>
        <p:txBody>
          <a:bodyPr/>
          <a:lstStyle/>
          <a:p>
            <a:r>
              <a:rPr lang="en-US" dirty="0"/>
              <a:t>Basic components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EC5FC-28FF-4A46-99C9-D7F63D2F3E8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4000" y="721588"/>
            <a:ext cx="8429625" cy="3982298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2800" dirty="0"/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36F3CF-8E25-425F-991A-E20A87873C54}"/>
              </a:ext>
            </a:extLst>
          </p:cNvPr>
          <p:cNvSpPr/>
          <p:nvPr/>
        </p:nvSpPr>
        <p:spPr>
          <a:xfrm>
            <a:off x="254000" y="898436"/>
            <a:ext cx="82804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 </a:t>
            </a:r>
            <a:r>
              <a:rPr lang="en-US" b="1" dirty="0">
                <a:solidFill>
                  <a:srgbClr val="222222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resistor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is a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2" tooltip="Passivity (engineering)"/>
              </a:rPr>
              <a:t>passive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3" tooltip="Terminal (electronics)"/>
              </a:rPr>
              <a:t>two-terminal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4" tooltip="Electronic component"/>
              </a:rPr>
              <a:t>electrical component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that implements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5" tooltip="Electrical resistance"/>
              </a:rPr>
              <a:t>electrical resistance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as a circuit element.</a:t>
            </a:r>
          </a:p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Basically turns electrical energy into heat.</a:t>
            </a:r>
          </a:p>
          <a:p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Measure unit: ohm</a:t>
            </a:r>
          </a:p>
          <a:p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Usages: Limit current, drop voltage level, Pull up/down floating signals</a:t>
            </a:r>
            <a:endParaRPr lang="en-US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F41D53-52B3-4D16-B868-85D56C4A7ABA}"/>
              </a:ext>
            </a:extLst>
          </p:cNvPr>
          <p:cNvSpPr/>
          <p:nvPr/>
        </p:nvSpPr>
        <p:spPr>
          <a:xfrm>
            <a:off x="254000" y="2712737"/>
            <a:ext cx="72644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 </a:t>
            </a:r>
            <a:r>
              <a:rPr lang="en-US" b="1" dirty="0">
                <a:solidFill>
                  <a:srgbClr val="222222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capacitor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is a device that stores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6" tooltip="Electrical energy"/>
              </a:rPr>
              <a:t>electrical energy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in an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7" tooltip="Electric field"/>
              </a:rPr>
              <a:t>electric field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. It is a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2" tooltip="Passivity (engineering)"/>
              </a:rPr>
              <a:t>passive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4" tooltip="Electronic component"/>
              </a:rPr>
              <a:t>electronic component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with two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3" tooltip="Terminal (electronics)"/>
              </a:rPr>
              <a:t>terminals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</a:p>
          <a:p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Measure unit: Farad</a:t>
            </a:r>
          </a:p>
          <a:p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Usages: Handle power supply surge, very fast absorption of electrical energy (also fast discharge), along with a resistor a simple reset at power on </a:t>
            </a:r>
            <a:endParaRPr lang="en-U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667FB0-8C24-4FB3-A603-CFF62EEAEF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82395" y="2496265"/>
            <a:ext cx="1601230" cy="20015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55CE62-4D68-4774-943E-0D1B8D30EE1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72352" y="320715"/>
            <a:ext cx="1456158" cy="15539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85015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C76900-9F89-4D32-BE7C-B7DB869B5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E6BBF37-B976-4A42-AA48-954679CD8A35}"/>
              </a:ext>
            </a:extLst>
          </p:cNvPr>
          <p:cNvSpPr/>
          <p:nvPr/>
        </p:nvSpPr>
        <p:spPr>
          <a:xfrm>
            <a:off x="179032" y="200179"/>
            <a:ext cx="7112493" cy="1232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 </a:t>
            </a:r>
            <a:r>
              <a:rPr lang="en-US" b="1" dirty="0">
                <a:solidFill>
                  <a:srgbClr val="222222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diode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is a two-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2" tooltip="Terminal (electronics)"/>
              </a:rPr>
              <a:t>terminal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3" tooltip="Electronic component"/>
              </a:rPr>
              <a:t>electronic component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that conducts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4" tooltip="Electric current"/>
              </a:rPr>
              <a:t>current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primarily in one direction (asymmetric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5" tooltip="Electrical conductance"/>
              </a:rPr>
              <a:t>conductance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); it has low (ideally zero)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6" tooltip="Electrical resistance and conductance"/>
              </a:rPr>
              <a:t>resistance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in one direction, and high (ideally infinite)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6" tooltip="Electrical resistance and conductance"/>
              </a:rPr>
              <a:t>resistance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in the other.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9B9EF7-EAC7-44D9-B17C-C71AACEF9C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49202" y="396425"/>
            <a:ext cx="1599136" cy="9056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4C6AE4F-9A25-4D5C-A27B-8646923313B3}"/>
              </a:ext>
            </a:extLst>
          </p:cNvPr>
          <p:cNvSpPr/>
          <p:nvPr/>
        </p:nvSpPr>
        <p:spPr>
          <a:xfrm>
            <a:off x="179031" y="1897606"/>
            <a:ext cx="675738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 </a:t>
            </a:r>
            <a:r>
              <a:rPr lang="en-US" b="1" dirty="0">
                <a:solidFill>
                  <a:srgbClr val="222222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transistor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is a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8" tooltip="Semiconductor device"/>
              </a:rPr>
              <a:t>semiconductor device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used to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9" tooltip="Electronic amplifier"/>
              </a:rPr>
              <a:t>amplify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or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10" tooltip="Switch"/>
              </a:rPr>
              <a:t>switch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11" tooltip="Electronics"/>
              </a:rPr>
              <a:t>electronic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 signals and </a:t>
            </a:r>
            <a:r>
              <a:rPr lang="en-US" dirty="0">
                <a:solidFill>
                  <a:srgbClr val="0B0080"/>
                </a:solidFill>
                <a:latin typeface="Arial" panose="020B0604020202020204" pitchFamily="34" charset="0"/>
                <a:hlinkClick r:id="rId12" tooltip="Electrical power"/>
              </a:rPr>
              <a:t>electrical power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A91D0D-6E82-438E-AAB7-7CF11251132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474987" y="1843597"/>
            <a:ext cx="2063489" cy="15836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DEE395-8C90-4171-BCEB-8DF03AD6BAF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184342" y="2690279"/>
            <a:ext cx="1536763" cy="17149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20412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D63CDF0-0993-47FE-8048-A3C5593C4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CD39D15-5EEA-461B-ACF9-B3FBCFFAE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696"/>
          </a:xfrm>
        </p:spPr>
        <p:txBody>
          <a:bodyPr/>
          <a:lstStyle/>
          <a:p>
            <a:r>
              <a:rPr lang="en-US" dirty="0"/>
              <a:t>Complete LED Circuit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6C38FF-B74D-4D81-8899-224BFB738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60" y="850378"/>
            <a:ext cx="8838201" cy="3342535"/>
          </a:xfrm>
          <a:prstGeom prst="rect">
            <a:avLst/>
          </a:prstGeom>
        </p:spPr>
      </p:pic>
      <p:pic>
        <p:nvPicPr>
          <p:cNvPr id="6" name="Picture 2" descr="Electric Circuits: Components, Types, and Related Concepts">
            <a:extLst>
              <a:ext uri="{FF2B5EF4-FFF2-40B4-BE49-F238E27FC236}">
                <a16:creationId xmlns:a16="http://schemas.microsoft.com/office/drawing/2014/main" id="{46F7DC8C-2871-4294-8236-F581564B48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7303" y="359139"/>
            <a:ext cx="2407910" cy="13042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1256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4152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4562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flash/>
      </p:transition>
    </mc:Choice>
    <mc:Fallback xmlns=""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34EB1A-2475-5B44-BD4D-BDC45763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3C6D0A-8B55-9345-B774-BED156D9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447"/>
          </a:xfrm>
        </p:spPr>
        <p:txBody>
          <a:bodyPr/>
          <a:lstStyle/>
          <a:p>
            <a:r>
              <a:rPr lang="en-US" dirty="0"/>
              <a:t>Class 1.1 agenda: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EC5FC-28FF-4A46-99C9-D7F63D2F3E8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21588"/>
            <a:ext cx="8228012" cy="3982298"/>
          </a:xfrm>
        </p:spPr>
        <p:txBody>
          <a:bodyPr/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Basics (very basics) electronics – Basic electrical circuit  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Ohm law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Digital in\out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ym typeface="Wingdings" panose="05000000000000000000" pitchFamily="2" charset="2"/>
              </a:rPr>
              <a:t>Analog in\out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08352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AD9B732-90CD-4926-B458-1721710AB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FF58F8-8284-44C8-9F33-98B1B4222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71705"/>
          </a:xfrm>
        </p:spPr>
        <p:txBody>
          <a:bodyPr/>
          <a:lstStyle/>
          <a:p>
            <a:r>
              <a:rPr lang="en-US" dirty="0"/>
              <a:t>Basic electrical circuit </a:t>
            </a:r>
          </a:p>
        </p:txBody>
      </p:sp>
      <p:pic>
        <p:nvPicPr>
          <p:cNvPr id="1026" name="Picture 2" descr="Electric Circuits: Components, Types, and Related Concepts">
            <a:extLst>
              <a:ext uri="{FF2B5EF4-FFF2-40B4-BE49-F238E27FC236}">
                <a16:creationId xmlns:a16="http://schemas.microsoft.com/office/drawing/2014/main" id="{BAA7798C-23A4-430A-8545-1AFFB21857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4007" y="1011016"/>
            <a:ext cx="5762711" cy="31214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8E5574-4D41-4AEA-834C-FAC11DD8849B}"/>
              </a:ext>
            </a:extLst>
          </p:cNvPr>
          <p:cNvSpPr txBox="1"/>
          <p:nvPr/>
        </p:nvSpPr>
        <p:spPr>
          <a:xfrm>
            <a:off x="389744" y="1448050"/>
            <a:ext cx="2314482" cy="1523494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003C71"/>
                </a:solidFill>
              </a:rPr>
              <a:t>Basically, we need a power source, which can be a battery for example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003C71"/>
                </a:solidFill>
              </a:rPr>
              <a:t>We need a consumer – Lamp for example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003C71"/>
                </a:solidFill>
              </a:rPr>
              <a:t>Once we connect the circuit – current will start flowing and in our example the lamp will start lighting </a:t>
            </a:r>
          </a:p>
        </p:txBody>
      </p:sp>
    </p:spTree>
    <p:extLst>
      <p:ext uri="{BB962C8B-B14F-4D97-AF65-F5344CB8AC3E}">
        <p14:creationId xmlns:p14="http://schemas.microsoft.com/office/powerpoint/2010/main" val="2671224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34EB1A-2475-5B44-BD4D-BDC45763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3C6D0A-8B55-9345-B774-BED156D9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6447"/>
          </a:xfrm>
        </p:spPr>
        <p:txBody>
          <a:bodyPr/>
          <a:lstStyle/>
          <a:p>
            <a:r>
              <a:rPr lang="en-US" dirty="0"/>
              <a:t>OHM law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EC5FC-28FF-4A46-99C9-D7F63D2F3E8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21588"/>
            <a:ext cx="8228012" cy="3982298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2800" dirty="0"/>
              <a:t>V = R*I (URI)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815CA6-D5A9-4D12-AE4F-C8534DB683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620" y="721588"/>
            <a:ext cx="5268060" cy="32008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A93355-A91B-41E6-93EA-4A6255B99E15}"/>
              </a:ext>
            </a:extLst>
          </p:cNvPr>
          <p:cNvSpPr txBox="1"/>
          <p:nvPr/>
        </p:nvSpPr>
        <p:spPr>
          <a:xfrm>
            <a:off x="344774" y="1364105"/>
            <a:ext cx="2362450" cy="135421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003C71"/>
                </a:solidFill>
              </a:rPr>
              <a:t>R</a:t>
            </a:r>
            <a:r>
              <a:rPr lang="en-US" sz="1100" dirty="0">
                <a:solidFill>
                  <a:srgbClr val="003C71"/>
                </a:solidFill>
              </a:rPr>
              <a:t> – represents our consumer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003C71"/>
                </a:solidFill>
              </a:rPr>
              <a:t>Circled V</a:t>
            </a:r>
            <a:r>
              <a:rPr lang="en-US" sz="1100" dirty="0">
                <a:solidFill>
                  <a:srgbClr val="003C71"/>
                </a:solidFill>
              </a:rPr>
              <a:t> is a voltmeter – which measures the level of voltage on the consumer </a:t>
            </a:r>
            <a:r>
              <a:rPr lang="en-US" sz="1100" b="1" dirty="0">
                <a:solidFill>
                  <a:srgbClr val="003C71"/>
                </a:solidFill>
              </a:rPr>
              <a:t>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rgbClr val="003C71"/>
                </a:solidFill>
              </a:rPr>
              <a:t>Circled A</a:t>
            </a:r>
            <a:r>
              <a:rPr lang="en-US" sz="1100" dirty="0">
                <a:solidFill>
                  <a:srgbClr val="003C71"/>
                </a:solidFill>
              </a:rPr>
              <a:t> is an ampere-meter – which measures the amount of current in flowing in the circuit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 dirty="0">
              <a:solidFill>
                <a:srgbClr val="003C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878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BFF7FC-D6F4-4E52-9837-43FF8A021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48F6DE-A80F-4E3B-ACBD-461B72CC4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77702"/>
          </a:xfrm>
        </p:spPr>
        <p:txBody>
          <a:bodyPr/>
          <a:lstStyle/>
          <a:p>
            <a:r>
              <a:rPr lang="en-US" dirty="0"/>
              <a:t>Simple voltmeter </a:t>
            </a:r>
          </a:p>
        </p:txBody>
      </p:sp>
      <p:pic>
        <p:nvPicPr>
          <p:cNvPr id="2050" name="Picture 2" descr="Professional Digital Multitester Ammeter Voltmeter Multimeter ...">
            <a:extLst>
              <a:ext uri="{FF2B5EF4-FFF2-40B4-BE49-F238E27FC236}">
                <a16:creationId xmlns:a16="http://schemas.microsoft.com/office/drawing/2014/main" id="{11956DFE-DF36-41A1-8B17-AD0C4CB573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0955" y="895850"/>
            <a:ext cx="4184504" cy="3138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esources">
            <a:extLst>
              <a:ext uri="{FF2B5EF4-FFF2-40B4-BE49-F238E27FC236}">
                <a16:creationId xmlns:a16="http://schemas.microsoft.com/office/drawing/2014/main" id="{A5E93189-DB6C-4E64-80C2-E6C9F3F23A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028" y="1241186"/>
            <a:ext cx="4516439" cy="2493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991922-301B-4F86-BB72-5A0DDFC94FD5}"/>
              </a:ext>
            </a:extLst>
          </p:cNvPr>
          <p:cNvSpPr txBox="1"/>
          <p:nvPr/>
        </p:nvSpPr>
        <p:spPr>
          <a:xfrm>
            <a:off x="356766" y="2776871"/>
            <a:ext cx="398739" cy="169277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12V</a:t>
            </a:r>
          </a:p>
        </p:txBody>
      </p:sp>
    </p:spTree>
    <p:extLst>
      <p:ext uri="{BB962C8B-B14F-4D97-AF65-F5344CB8AC3E}">
        <p14:creationId xmlns:p14="http://schemas.microsoft.com/office/powerpoint/2010/main" val="2970194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8C9953-126A-4741-9656-2DDCA29A3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C159A2-7F05-418A-A19A-C1785ED50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401686"/>
          </a:xfrm>
        </p:spPr>
        <p:txBody>
          <a:bodyPr/>
          <a:lstStyle/>
          <a:p>
            <a:r>
              <a:rPr lang="en-US" dirty="0"/>
              <a:t>Advanced voltmeter </a:t>
            </a:r>
            <a:r>
              <a:rPr lang="en-US" sz="3600" dirty="0">
                <a:solidFill>
                  <a:srgbClr val="003C71"/>
                </a:solidFill>
              </a:rPr>
              <a:t>- </a:t>
            </a:r>
            <a:r>
              <a:rPr lang="en-US" dirty="0"/>
              <a:t>Scope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3C71B4-4681-460E-A27A-900A9FA1FD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1682" y="1158356"/>
            <a:ext cx="5447426" cy="28267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943CF9-91D9-4C8D-8C51-02F53C6930CE}"/>
              </a:ext>
            </a:extLst>
          </p:cNvPr>
          <p:cNvSpPr txBox="1"/>
          <p:nvPr/>
        </p:nvSpPr>
        <p:spPr>
          <a:xfrm>
            <a:off x="311795" y="1158356"/>
            <a:ext cx="3060992" cy="1292662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3C71"/>
                </a:solidFill>
              </a:rPr>
              <a:t>Measures the voltage level and display it on a screen constantly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3C71"/>
                </a:solidFill>
              </a:rPr>
              <a:t>Has advanced features for: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3C71"/>
                </a:solidFill>
              </a:rPr>
              <a:t>Measure frequency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3C71"/>
                </a:solidFill>
              </a:rPr>
              <a:t>Triger on event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3C71"/>
                </a:solidFill>
              </a:rPr>
              <a:t>And more…  </a:t>
            </a:r>
          </a:p>
        </p:txBody>
      </p:sp>
    </p:spTree>
    <p:extLst>
      <p:ext uri="{BB962C8B-B14F-4D97-AF65-F5344CB8AC3E}">
        <p14:creationId xmlns:p14="http://schemas.microsoft.com/office/powerpoint/2010/main" val="2401246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746C625-B3CC-44AC-B11F-0EDDAF3E0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4449904-E5B9-41BE-84FD-EEB80D2EE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401686"/>
          </a:xfrm>
        </p:spPr>
        <p:txBody>
          <a:bodyPr/>
          <a:lstStyle/>
          <a:p>
            <a:r>
              <a:rPr lang="en-US" dirty="0"/>
              <a:t>Digital In/Out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9139F2-C21B-4908-B27B-78686F81D7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024" y="686908"/>
            <a:ext cx="5515987" cy="398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228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5BF28D-007A-4CEC-8999-215E7CE10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A0BA202-71A1-41A2-87DD-52C1F4D50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50719"/>
          </a:xfrm>
        </p:spPr>
        <p:txBody>
          <a:bodyPr/>
          <a:lstStyle/>
          <a:p>
            <a:r>
              <a:rPr lang="en-US" dirty="0"/>
              <a:t>Digital OUT on the Scope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8A753E3-70AE-4334-9721-B9BC9F27D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613" y="721532"/>
            <a:ext cx="5154532" cy="1059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AD11B66-47BA-4420-B333-ED5D38711A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14" y="1904936"/>
            <a:ext cx="1625022" cy="9734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3DBF685-947F-4A1C-8DD4-5AA935DA05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8248" y="1780832"/>
            <a:ext cx="5723245" cy="2955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629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Int_PPT Template_ClearPro_16x9">
  <a:themeElements>
    <a:clrScheme name="Intel Color Palette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71C5"/>
      </a:hlink>
      <a:folHlink>
        <a:srgbClr val="00AEEF"/>
      </a:folHlink>
    </a:clrScheme>
    <a:fontScheme name="Intel Clear">
      <a:majorFont>
        <a:latin typeface="Intel Clear"/>
        <a:ea typeface=""/>
        <a:cs typeface=""/>
      </a:majorFont>
      <a:minorFont>
        <a:latin typeface="Intel Cle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spAutoFit/>
      </a:bodyPr>
      <a:lstStyle>
        <a:defPPr>
          <a:defRPr sz="1100" dirty="0" err="1" smtClean="0">
            <a:solidFill>
              <a:srgbClr val="003C7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5040-14_HPC_2H18_PPT_v0.2.pptx" id="{7470C74A-D7C8-47AC-A1D4-415D12B61414}" vid="{497F966E-8469-4AF9-BF35-3D3A7641C986}"/>
    </a:ext>
  </a:extLst>
</a:theme>
</file>

<file path=ppt/theme/theme2.xml><?xml version="1.0" encoding="utf-8"?>
<a:theme xmlns:a="http://schemas.openxmlformats.org/drawingml/2006/main" name="1_Int_PPT Template_ClearPro_16x9">
  <a:themeElements>
    <a:clrScheme name="Intel Color Palette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71C5"/>
      </a:hlink>
      <a:folHlink>
        <a:srgbClr val="00AEEF"/>
      </a:folHlink>
    </a:clrScheme>
    <a:fontScheme name="Intel Clear">
      <a:majorFont>
        <a:latin typeface="Intel Clear"/>
        <a:ea typeface=""/>
        <a:cs typeface=""/>
      </a:majorFont>
      <a:minorFont>
        <a:latin typeface="Intel Cle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spAutoFit/>
      </a:bodyPr>
      <a:lstStyle>
        <a:defPPr>
          <a:defRPr sz="1100" dirty="0" err="1" smtClean="0">
            <a:solidFill>
              <a:srgbClr val="003C7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5040-14_HPC_2H18_PPT_v0.2.pptx" id="{7470C74A-D7C8-47AC-A1D4-415D12B61414}" vid="{E2EF9F45-09E2-46BE-BF2F-0219EF15023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2h2018-hpc-event-playbook-powerpoint-template</Template>
  <TotalTime>0</TotalTime>
  <Words>472</Words>
  <Application>Microsoft Office PowerPoint</Application>
  <PresentationFormat>On-screen Show (16:9)</PresentationFormat>
  <Paragraphs>72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Intel Clear</vt:lpstr>
      <vt:lpstr>Intel Clear Pro</vt:lpstr>
      <vt:lpstr>Wingdings</vt:lpstr>
      <vt:lpstr>Int_PPT Template_ClearPro_16x9</vt:lpstr>
      <vt:lpstr>1_Int_PPT Template_ClearPro_16x9</vt:lpstr>
      <vt:lpstr>Intel Maker’s ESP32 course –  by intel’s makers community class 1.1 – I/Os Lab</vt:lpstr>
      <vt:lpstr>PowerPoint Presentation</vt:lpstr>
      <vt:lpstr>Class 1.1 agenda:</vt:lpstr>
      <vt:lpstr>Basic electrical circuit </vt:lpstr>
      <vt:lpstr>OHM law</vt:lpstr>
      <vt:lpstr>Simple voltmeter </vt:lpstr>
      <vt:lpstr>Advanced voltmeter - Scope</vt:lpstr>
      <vt:lpstr>Digital In/Out</vt:lpstr>
      <vt:lpstr>Digital OUT on the Scope</vt:lpstr>
      <vt:lpstr>Analog Input\Output</vt:lpstr>
      <vt:lpstr>Analog In/Out</vt:lpstr>
      <vt:lpstr>Let's turn on the LED of our platform</vt:lpstr>
      <vt:lpstr>PWM - Pulse-width modulation</vt:lpstr>
      <vt:lpstr>Communication between two devices</vt:lpstr>
      <vt:lpstr>Basic components</vt:lpstr>
      <vt:lpstr>PowerPoint Presentation</vt:lpstr>
      <vt:lpstr>Complete LED Circuit 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>CTPClassification=CTP_NT</cp:keywords>
  <cp:lastModifiedBy/>
  <cp:revision>1</cp:revision>
  <dcterms:created xsi:type="dcterms:W3CDTF">2019-01-09T10:17:12Z</dcterms:created>
  <dcterms:modified xsi:type="dcterms:W3CDTF">2021-07-06T09:01:06Z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8fe81c37-8eff-4c5b-bc02-9bf0e84d8565</vt:lpwstr>
  </property>
  <property fmtid="{D5CDD505-2E9C-101B-9397-08002B2CF9AE}" pid="3" name="CTP_TimeStamp">
    <vt:lpwstr>2020-01-21 12:24:28Z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